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3" r:id="rId2"/>
    <p:sldId id="257" r:id="rId3"/>
    <p:sldId id="272" r:id="rId4"/>
    <p:sldId id="267" r:id="rId5"/>
    <p:sldId id="273" r:id="rId6"/>
    <p:sldId id="328" r:id="rId7"/>
    <p:sldId id="276" r:id="rId8"/>
    <p:sldId id="329" r:id="rId9"/>
    <p:sldId id="264" r:id="rId10"/>
    <p:sldId id="290" r:id="rId11"/>
    <p:sldId id="302" r:id="rId12"/>
    <p:sldId id="378" r:id="rId13"/>
    <p:sldId id="340" r:id="rId14"/>
    <p:sldId id="285" r:id="rId15"/>
    <p:sldId id="380" r:id="rId16"/>
    <p:sldId id="381" r:id="rId17"/>
    <p:sldId id="382" r:id="rId18"/>
    <p:sldId id="384" r:id="rId19"/>
    <p:sldId id="383" r:id="rId20"/>
    <p:sldId id="316" r:id="rId21"/>
    <p:sldId id="317" r:id="rId22"/>
    <p:sldId id="318" r:id="rId23"/>
    <p:sldId id="319" r:id="rId24"/>
    <p:sldId id="320" r:id="rId25"/>
    <p:sldId id="321" r:id="rId26"/>
    <p:sldId id="310" r:id="rId27"/>
    <p:sldId id="322" r:id="rId28"/>
    <p:sldId id="325" r:id="rId29"/>
    <p:sldId id="324" r:id="rId30"/>
    <p:sldId id="309" r:id="rId31"/>
    <p:sldId id="308" r:id="rId32"/>
    <p:sldId id="327" r:id="rId33"/>
    <p:sldId id="313" r:id="rId34"/>
    <p:sldId id="294" r:id="rId35"/>
    <p:sldId id="314" r:id="rId36"/>
    <p:sldId id="385" r:id="rId37"/>
    <p:sldId id="311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FFFFF"/>
    <a:srgbClr val="586072"/>
    <a:srgbClr val="505E7A"/>
    <a:srgbClr val="436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2" autoAdjust="0"/>
  </p:normalViewPr>
  <p:slideViewPr>
    <p:cSldViewPr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C1A3-FC8F-4B55-B431-7119022DCBF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3D53-8077-4533-9903-C216F003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76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69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66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45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29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58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B294-43FF-4A1F-B8D8-70EF690C8A16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28.png"/><Relationship Id="rId7" Type="http://schemas.openxmlformats.org/officeDocument/2006/relationships/image" Target="../media/image11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27.jpe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9.jpe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27.jpe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9.jpe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27.jpe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9.jpe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27.jpe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9.jpe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27.jpe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28.png"/><Relationship Id="rId7" Type="http://schemas.openxmlformats.org/officeDocument/2006/relationships/image" Target="../media/image11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27.jpe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C886CA9-888D-46FE-B4C9-D991214106B5}"/>
              </a:ext>
            </a:extLst>
          </p:cNvPr>
          <p:cNvSpPr txBox="1"/>
          <p:nvPr/>
        </p:nvSpPr>
        <p:spPr>
          <a:xfrm>
            <a:off x="1979712" y="848129"/>
            <a:ext cx="475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Snelheid van een reactie</a:t>
            </a:r>
          </a:p>
        </p:txBody>
      </p:sp>
    </p:spTree>
    <p:extLst>
      <p:ext uri="{BB962C8B-B14F-4D97-AF65-F5344CB8AC3E}">
        <p14:creationId xmlns:p14="http://schemas.microsoft.com/office/powerpoint/2010/main" val="40588396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lablablog.nl/wp-content/uploads/2009/06/baard-geen-ba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957"/>
          <a:stretch/>
        </p:blipFill>
        <p:spPr bwMode="auto">
          <a:xfrm>
            <a:off x="971600" y="1889636"/>
            <a:ext cx="2867727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lablablog.nl/wp-content/uploads/2009/06/baard-geen-ba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50000"/>
          <a:stretch/>
        </p:blipFill>
        <p:spPr bwMode="auto">
          <a:xfrm>
            <a:off x="5340524" y="1889636"/>
            <a:ext cx="277630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 flipH="1">
            <a:off x="5220070" y="620688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koorts </a:t>
            </a:r>
          </a:p>
        </p:txBody>
      </p:sp>
    </p:spTree>
    <p:extLst>
      <p:ext uri="{BB962C8B-B14F-4D97-AF65-F5344CB8AC3E}">
        <p14:creationId xmlns:p14="http://schemas.microsoft.com/office/powerpoint/2010/main" val="27472788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83552"/>
            <a:ext cx="4163345" cy="41633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2078"/>
            <a:ext cx="2578596" cy="4297660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6372200" y="548679"/>
            <a:ext cx="1872208" cy="3998217"/>
            <a:chOff x="6588224" y="1268760"/>
            <a:chExt cx="1080120" cy="2664296"/>
          </a:xfrm>
        </p:grpSpPr>
        <p:pic>
          <p:nvPicPr>
            <p:cNvPr id="9218" name="Picture 2" descr="Ijsazijn 99 %  ½ li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35"/>
            <a:stretch/>
          </p:blipFill>
          <p:spPr bwMode="auto">
            <a:xfrm>
              <a:off x="6588224" y="1268760"/>
              <a:ext cx="1080120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bijenhouden.nl/index.php?view=image&amp;format=raw&amp;type=img&amp;id=730&amp;option=com_joomgallery&amp;Itemid=6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0" r="18422"/>
            <a:stretch/>
          </p:blipFill>
          <p:spPr bwMode="auto">
            <a:xfrm>
              <a:off x="6696236" y="2348880"/>
              <a:ext cx="828092" cy="90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9985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252536" y="383552"/>
            <a:ext cx="8496944" cy="4366186"/>
            <a:chOff x="-252536" y="383552"/>
            <a:chExt cx="8496944" cy="436618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4" name="Groep 3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9218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kstvak 4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4% azijnzuur                                8 % azijnzuur                        80 -99 % azijnzuur</a:t>
            </a:r>
          </a:p>
          <a:p>
            <a:endParaRPr lang="nl-NL" dirty="0"/>
          </a:p>
          <a:p>
            <a:r>
              <a:rPr lang="nl-NL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2491272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252536" y="383552"/>
            <a:ext cx="8496944" cy="4366186"/>
            <a:chOff x="-252536" y="383552"/>
            <a:chExt cx="8496944" cy="436618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4" name="Groep 3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9218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kstvak 4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4% azijnzuur                                8 % azijnzuur                        80 -99 % azijnzuur</a:t>
            </a:r>
          </a:p>
          <a:p>
            <a:endParaRPr lang="nl-NL" dirty="0"/>
          </a:p>
          <a:p>
            <a:r>
              <a:rPr lang="nl-NL" dirty="0"/>
              <a:t>           salades                                     ontkalken                               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66" y="5330825"/>
            <a:ext cx="908720" cy="9087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25" y="5175742"/>
            <a:ext cx="1065510" cy="106551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38681BA-BC08-48F4-930D-DFA0E7046713}"/>
              </a:ext>
            </a:extLst>
          </p:cNvPr>
          <p:cNvSpPr txBox="1"/>
          <p:nvPr/>
        </p:nvSpPr>
        <p:spPr>
          <a:xfrm>
            <a:off x="1157931" y="623954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concentratie</a:t>
            </a:r>
          </a:p>
        </p:txBody>
      </p:sp>
    </p:spTree>
    <p:extLst>
      <p:ext uri="{BB962C8B-B14F-4D97-AF65-F5344CB8AC3E}">
        <p14:creationId xmlns:p14="http://schemas.microsoft.com/office/powerpoint/2010/main" val="3668871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2.gstatic.com/images?q=tbn:ANd9GcTtgR1hcKIQX3qnvvnHrQPH2XNLhsxq1EMUzzTSsxTJztjJx2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587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3E713E-5A69-4188-92DE-5CB2AC94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513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dutchtaste.com/images/bp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4025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E96FDD-C09E-4A0A-9CF9-F9754B92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116"/>
            <a:ext cx="2746276" cy="2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792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unstbeeld.nl/upload/weblog/auteur/54/bloguploads/image/weblog%20Roos%20van%20Put/10-05-03/Ujin%20Lee%20en%20Tom%20Edwards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2987" r="14796" b="21491"/>
          <a:stretch/>
        </p:blipFill>
        <p:spPr bwMode="auto">
          <a:xfrm>
            <a:off x="0" y="0"/>
            <a:ext cx="99803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1086E4-B6F9-4390-97B7-A32353BEA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116"/>
            <a:ext cx="2746276" cy="2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0009"/>
      </p:ext>
    </p:extLst>
  </p:cSld>
  <p:clrMapOvr>
    <a:masterClrMapping/>
  </p:clrMapOvr>
  <p:transition spd="med" advClick="0" advTm="0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1A19EDD-5EAD-49BD-B7C6-7734511D8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87" cy="6858000"/>
          </a:xfrm>
          <a:prstGeom prst="rect">
            <a:avLst/>
          </a:prstGeom>
        </p:spPr>
      </p:pic>
      <p:pic>
        <p:nvPicPr>
          <p:cNvPr id="106" name="Picture 2" descr="http://www.kunstbeeld.nl/upload/weblog/auteur/54/bloguploads/image/weblog%20Roos%20van%20Put/10-05-03/Ujin%20Lee%20en%20Tom%20Edwards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2987" r="14796" b="21491"/>
          <a:stretch/>
        </p:blipFill>
        <p:spPr bwMode="auto">
          <a:xfrm>
            <a:off x="-1" y="0"/>
            <a:ext cx="99803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425C24-F294-44F4-896D-BD74E67D9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008A5A-D36D-4ED7-B1FB-AFE1DED4D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48" y="5229200"/>
            <a:ext cx="2381250" cy="2857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FCAFBFF-F332-4AD5-A083-F7FC7A0E6898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FFFF"/>
                </a:solidFill>
              </a:rPr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verdelingsgraad</a:t>
            </a:r>
          </a:p>
        </p:txBody>
      </p:sp>
    </p:spTree>
    <p:extLst>
      <p:ext uri="{BB962C8B-B14F-4D97-AF65-F5344CB8AC3E}">
        <p14:creationId xmlns:p14="http://schemas.microsoft.com/office/powerpoint/2010/main" val="1679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907704" y="1700808"/>
            <a:ext cx="5085808" cy="30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896CE97-137A-300B-7A94-8E2E6F54E4A2}"/>
              </a:ext>
            </a:extLst>
          </p:cNvPr>
          <p:cNvSpPr txBox="1"/>
          <p:nvPr/>
        </p:nvSpPr>
        <p:spPr>
          <a:xfrm>
            <a:off x="1157931" y="623954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katalysator</a:t>
            </a:r>
          </a:p>
        </p:txBody>
      </p:sp>
    </p:spTree>
    <p:extLst>
      <p:ext uri="{BB962C8B-B14F-4D97-AF65-F5344CB8AC3E}">
        <p14:creationId xmlns:p14="http://schemas.microsoft.com/office/powerpoint/2010/main" val="2035157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5/55/Rust03102006.JPG/1280px-Rust0310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819472"/>
            <a:ext cx="12192000" cy="8124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49D680BE-03E4-EA20-92C9-1641F498FC0D}"/>
              </a:ext>
            </a:extLst>
          </p:cNvPr>
          <p:cNvGrpSpPr/>
          <p:nvPr/>
        </p:nvGrpSpPr>
        <p:grpSpPr>
          <a:xfrm>
            <a:off x="709121" y="4042389"/>
            <a:ext cx="8327375" cy="1895263"/>
            <a:chOff x="709121" y="4058740"/>
            <a:chExt cx="8327375" cy="1895263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345CDB60-3A6E-0095-5770-AAE8F5771BF8}"/>
                </a:ext>
              </a:extLst>
            </p:cNvPr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C483992-0040-05F9-9B19-79E824EC7011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17ADC128-7B20-6DC7-5C53-A0B42B8C2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2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8AB95201-1B39-055C-0433-209DEB61B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6972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</a:t>
              </a:r>
              <a:r>
                <a:rPr lang="nl-NL" dirty="0">
                  <a:solidFill>
                    <a:srgbClr val="FF0000"/>
                  </a:solidFill>
                </a:rPr>
                <a:t>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>
                  <a:solidFill>
                    <a:srgbClr val="FF0000"/>
                  </a:solidFill>
                </a:rPr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FE5180AB-EF08-9ECB-6BE1-33A8F938BFB1}"/>
              </a:ext>
            </a:extLst>
          </p:cNvPr>
          <p:cNvGrpSpPr/>
          <p:nvPr/>
        </p:nvGrpSpPr>
        <p:grpSpPr>
          <a:xfrm>
            <a:off x="709121" y="4042389"/>
            <a:ext cx="8327375" cy="1895263"/>
            <a:chOff x="709121" y="4058740"/>
            <a:chExt cx="8327375" cy="1895263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7579D2F5-3021-B698-AB5A-74412F41337C}"/>
                </a:ext>
              </a:extLst>
            </p:cNvPr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070A8D38-1ECA-C82F-C40F-281DFD251EF1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B4A05C78-D70B-CCDC-DB3C-4012F447D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2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B2459A66-E1AF-9A62-77A4-A3D5614B7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27278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>
                  <a:solidFill>
                    <a:srgbClr val="FF0000"/>
                  </a:solidFill>
                </a:rPr>
                <a:t>Hogere temperatuur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	Deeltjes bewegen sneller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	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AE55A977-726E-C876-C763-21A6FF7E0E27}"/>
              </a:ext>
            </a:extLst>
          </p:cNvPr>
          <p:cNvGrpSpPr/>
          <p:nvPr/>
        </p:nvGrpSpPr>
        <p:grpSpPr>
          <a:xfrm>
            <a:off x="709121" y="4042389"/>
            <a:ext cx="8327375" cy="1895263"/>
            <a:chOff x="709121" y="4058740"/>
            <a:chExt cx="8327375" cy="1895263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6D817096-47C2-DB6A-57FB-6A41CD97FAB6}"/>
                </a:ext>
              </a:extLst>
            </p:cNvPr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01341C97-2E60-C755-3AAE-2AFCC6BD3D79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0C1F1EF2-829C-ACAF-9021-8D11E54B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2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6642EEA1-E6DF-5906-844C-793FA9998C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5255028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Hogere concentratie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Meer botsingen per seconde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B10DC4C4-0B9A-1A47-E1AF-6DA714298125}"/>
              </a:ext>
            </a:extLst>
          </p:cNvPr>
          <p:cNvGrpSpPr/>
          <p:nvPr/>
        </p:nvGrpSpPr>
        <p:grpSpPr>
          <a:xfrm>
            <a:off x="709121" y="4042389"/>
            <a:ext cx="8327375" cy="1895263"/>
            <a:chOff x="709121" y="4058740"/>
            <a:chExt cx="8327375" cy="1895263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7EE6AC65-5681-518E-F2B3-9028AF42298E}"/>
                </a:ext>
              </a:extLst>
            </p:cNvPr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D3DA83F9-AFFE-3764-ECFB-557A71C4073A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3C3C0031-6356-C790-1EF1-6E834B93B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2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E707CEAC-86F5-02D3-F5DF-99DA66B8D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98896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endParaRPr lang="nl-NL" b="1" dirty="0"/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>
                  <a:solidFill>
                    <a:srgbClr val="FF0000"/>
                  </a:solidFill>
                </a:rPr>
                <a:t>Grotere verdelingsgraad dan groter oppervlak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olidFill>
                    <a:srgbClr val="FF0000"/>
                  </a:solidFill>
                </a:rPr>
                <a:t>           	Meer botsingen per seconde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       	Meer effectieve botsingen per seconde.</a:t>
              </a:r>
              <a:endParaRPr lang="nl-NL" dirty="0"/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60F56F72-FF6C-42C3-93CA-9B1DBD460B95}"/>
              </a:ext>
            </a:extLst>
          </p:cNvPr>
          <p:cNvGrpSpPr/>
          <p:nvPr/>
        </p:nvGrpSpPr>
        <p:grpSpPr>
          <a:xfrm>
            <a:off x="709121" y="4042389"/>
            <a:ext cx="8327375" cy="1895263"/>
            <a:chOff x="709121" y="4058740"/>
            <a:chExt cx="8327375" cy="1895263"/>
          </a:xfrm>
        </p:grpSpPr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30E8AD44-3788-5209-1571-63A7CEAAB340}"/>
                </a:ext>
              </a:extLst>
            </p:cNvPr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81AE88D-D58B-D2CC-5258-9BBDB7C97C9B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8C56733D-1990-E054-DC41-531121F14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7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33B0F425-49E3-5A08-21B8-C25E5CC6C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3337244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6006249"/>
            <a:chOff x="4797290" y="1073649"/>
            <a:chExt cx="6377540" cy="6006249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endParaRPr lang="nl-NL" b="1" dirty="0"/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/>
                <a:t>Grotere verdelingsgraad dan groter oppervlak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/>
                <a:t>           	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ym typeface="Wingdings" panose="05000000000000000000" pitchFamily="2" charset="2"/>
                </a:rPr>
                <a:t>               	Meer effectieve botsingen per seconde.</a:t>
              </a:r>
              <a:endParaRPr lang="nl-NL" dirty="0"/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Een katalysator verlaagd de activeringsenergie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                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Reactiesnelheid neemt toe.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1E731917-B414-96C8-A711-C96E72B015E0}"/>
              </a:ext>
            </a:extLst>
          </p:cNvPr>
          <p:cNvGrpSpPr/>
          <p:nvPr/>
        </p:nvGrpSpPr>
        <p:grpSpPr>
          <a:xfrm>
            <a:off x="709121" y="4042389"/>
            <a:ext cx="8327375" cy="1895263"/>
            <a:chOff x="709121" y="4058740"/>
            <a:chExt cx="8327375" cy="1895263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8D77751D-7659-848B-587C-65879CDCB63D}"/>
                </a:ext>
              </a:extLst>
            </p:cNvPr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ED13035B-688C-2838-169E-C3DE83EAD4AC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5B142E51-F706-24C7-9D8D-CD63C7FBC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2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4B858016-D81D-3CAE-A85A-12455FFFF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091023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ttp://cdpcontent.toegang.nu/b2dba862-e2eb-4c9a-9da9-6c3b0a4b10e1/20160229155502/extract/assets/img/layout/32.jpg">
            <a:extLst>
              <a:ext uri="{FF2B5EF4-FFF2-40B4-BE49-F238E27FC236}">
                <a16:creationId xmlns:a16="http://schemas.microsoft.com/office/drawing/2014/main" id="{6011D9CA-515B-4012-847F-31B66936B2B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9" t="59580" r="7563" b="9462"/>
          <a:stretch/>
        </p:blipFill>
        <p:spPr bwMode="auto">
          <a:xfrm>
            <a:off x="1259632" y="692696"/>
            <a:ext cx="6408712" cy="5618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07876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259632" y="1382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791468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259632" y="1382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60B5AFC-C5D3-4C27-A133-4920215FDC01}"/>
              </a:ext>
            </a:extLst>
          </p:cNvPr>
          <p:cNvGrpSpPr/>
          <p:nvPr/>
        </p:nvGrpSpPr>
        <p:grpSpPr>
          <a:xfrm>
            <a:off x="2255838" y="692696"/>
            <a:ext cx="4632324" cy="4841577"/>
            <a:chOff x="2328864" y="260648"/>
            <a:chExt cx="4632324" cy="4841577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9005607-651A-44B3-84F2-0ACBDC7CCFBB}"/>
                </a:ext>
              </a:extLst>
            </p:cNvPr>
            <p:cNvGrpSpPr/>
            <p:nvPr/>
          </p:nvGrpSpPr>
          <p:grpSpPr>
            <a:xfrm>
              <a:off x="2328864" y="260648"/>
              <a:ext cx="4632324" cy="4841577"/>
              <a:chOff x="2328864" y="260648"/>
              <a:chExt cx="4632324" cy="4841577"/>
            </a:xfrm>
          </p:grpSpPr>
          <p:pic>
            <p:nvPicPr>
              <p:cNvPr id="11" name="Picture 6" descr="Kinetiek">
                <a:extLst>
                  <a:ext uri="{FF2B5EF4-FFF2-40B4-BE49-F238E27FC236}">
                    <a16:creationId xmlns:a16="http://schemas.microsoft.com/office/drawing/2014/main" id="{C2E2FC90-C920-4F57-838A-F1AD99AF2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513" y="442913"/>
                <a:ext cx="4511675" cy="4298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54749D8C-D939-4068-BFE6-2471EA3C2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8064" y="4741863"/>
                <a:ext cx="1813124" cy="3603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400" b="1" dirty="0">
                    <a:solidFill>
                      <a:srgbClr val="333333"/>
                    </a:solidFill>
                    <a:latin typeface="Arial" charset="0"/>
                    <a:sym typeface="Wingdings" pitchFamily="2" charset="2"/>
                  </a:rPr>
                  <a:t>             </a:t>
                </a:r>
                <a:r>
                  <a:rPr lang="en-US" sz="1400" b="1" dirty="0">
                    <a:solidFill>
                      <a:srgbClr val="333333"/>
                    </a:solidFill>
                    <a:latin typeface="Arial" charset="0"/>
                  </a:rPr>
                  <a:t>t</a:t>
                </a:r>
                <a:r>
                  <a:rPr lang="nl-NL" sz="1400" b="1" dirty="0" err="1">
                    <a:solidFill>
                      <a:srgbClr val="333333"/>
                    </a:solidFill>
                    <a:latin typeface="Arial" charset="0"/>
                  </a:rPr>
                  <a:t>ijd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 (sec)</a:t>
                </a:r>
              </a:p>
            </p:txBody>
          </p:sp>
          <p:sp>
            <p:nvSpPr>
              <p:cNvPr id="13" name="Text Box 8">
                <a:extLst>
                  <a:ext uri="{FF2B5EF4-FFF2-40B4-BE49-F238E27FC236}">
                    <a16:creationId xmlns:a16="http://schemas.microsoft.com/office/drawing/2014/main" id="{DE3873D3-A01F-4C94-8F52-E03FED4D2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569394" y="1020118"/>
                <a:ext cx="1922165" cy="40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  <a:sym typeface="Wingdings" pitchFamily="2" charset="2"/>
                  </a:rPr>
                  <a:t>   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[</a:t>
                </a:r>
                <a:r>
                  <a:rPr lang="nl-NL" sz="1400" dirty="0"/>
                  <a:t>C</a:t>
                </a:r>
                <a:r>
                  <a:rPr lang="nl-NL" sz="1400" baseline="-25000" dirty="0"/>
                  <a:t>3</a:t>
                </a:r>
                <a:r>
                  <a:rPr lang="nl-NL" sz="1400" dirty="0"/>
                  <a:t>H</a:t>
                </a:r>
                <a:r>
                  <a:rPr lang="nl-NL" sz="1400" baseline="-25000" dirty="0"/>
                  <a:t>8 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]</a:t>
                </a:r>
                <a:r>
                  <a:rPr lang="en-US" sz="1400" b="1" dirty="0">
                    <a:solidFill>
                      <a:srgbClr val="333333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(mol/L)</a:t>
                </a:r>
              </a:p>
            </p:txBody>
          </p:sp>
        </p:grp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711BF37-DBF5-4EDD-8362-BFC8555BD945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665162"/>
              <a:ext cx="3657600" cy="3268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1842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259632" y="1382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60B5AFC-C5D3-4C27-A133-4920215FDC01}"/>
              </a:ext>
            </a:extLst>
          </p:cNvPr>
          <p:cNvGrpSpPr/>
          <p:nvPr/>
        </p:nvGrpSpPr>
        <p:grpSpPr>
          <a:xfrm>
            <a:off x="2255838" y="692696"/>
            <a:ext cx="4632324" cy="4841577"/>
            <a:chOff x="2328864" y="260648"/>
            <a:chExt cx="4632324" cy="4841577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9005607-651A-44B3-84F2-0ACBDC7CCFBB}"/>
                </a:ext>
              </a:extLst>
            </p:cNvPr>
            <p:cNvGrpSpPr/>
            <p:nvPr/>
          </p:nvGrpSpPr>
          <p:grpSpPr>
            <a:xfrm>
              <a:off x="2328864" y="260648"/>
              <a:ext cx="4632324" cy="4841577"/>
              <a:chOff x="2328864" y="260648"/>
              <a:chExt cx="4632324" cy="4841577"/>
            </a:xfrm>
          </p:grpSpPr>
          <p:pic>
            <p:nvPicPr>
              <p:cNvPr id="11" name="Picture 6" descr="Kinetiek">
                <a:extLst>
                  <a:ext uri="{FF2B5EF4-FFF2-40B4-BE49-F238E27FC236}">
                    <a16:creationId xmlns:a16="http://schemas.microsoft.com/office/drawing/2014/main" id="{C2E2FC90-C920-4F57-838A-F1AD99AF2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513" y="442913"/>
                <a:ext cx="4511675" cy="4298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54749D8C-D939-4068-BFE6-2471EA3C2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8064" y="4741863"/>
                <a:ext cx="1813124" cy="3603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400" b="1" dirty="0">
                    <a:solidFill>
                      <a:srgbClr val="333333"/>
                    </a:solidFill>
                    <a:latin typeface="Arial" charset="0"/>
                    <a:sym typeface="Wingdings" pitchFamily="2" charset="2"/>
                  </a:rPr>
                  <a:t>             </a:t>
                </a:r>
                <a:r>
                  <a:rPr lang="en-US" sz="1400" b="1" dirty="0">
                    <a:solidFill>
                      <a:srgbClr val="333333"/>
                    </a:solidFill>
                    <a:latin typeface="Arial" charset="0"/>
                  </a:rPr>
                  <a:t>t</a:t>
                </a:r>
                <a:r>
                  <a:rPr lang="nl-NL" sz="1400" b="1" dirty="0" err="1">
                    <a:solidFill>
                      <a:srgbClr val="333333"/>
                    </a:solidFill>
                    <a:latin typeface="Arial" charset="0"/>
                  </a:rPr>
                  <a:t>ijd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 (sec)</a:t>
                </a:r>
              </a:p>
            </p:txBody>
          </p:sp>
          <p:sp>
            <p:nvSpPr>
              <p:cNvPr id="13" name="Text Box 8">
                <a:extLst>
                  <a:ext uri="{FF2B5EF4-FFF2-40B4-BE49-F238E27FC236}">
                    <a16:creationId xmlns:a16="http://schemas.microsoft.com/office/drawing/2014/main" id="{DE3873D3-A01F-4C94-8F52-E03FED4D2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569394" y="1020118"/>
                <a:ext cx="1922165" cy="40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  <a:sym typeface="Wingdings" pitchFamily="2" charset="2"/>
                  </a:rPr>
                  <a:t>   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[</a:t>
                </a:r>
                <a:r>
                  <a:rPr lang="nl-NL" sz="1400" dirty="0"/>
                  <a:t>C</a:t>
                </a:r>
                <a:r>
                  <a:rPr lang="nl-NL" sz="1400" baseline="-25000" dirty="0"/>
                  <a:t>3</a:t>
                </a:r>
                <a:r>
                  <a:rPr lang="nl-NL" sz="1400" dirty="0"/>
                  <a:t>H</a:t>
                </a:r>
                <a:r>
                  <a:rPr lang="nl-NL" sz="1400" baseline="-25000" dirty="0"/>
                  <a:t>8 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]</a:t>
                </a:r>
                <a:r>
                  <a:rPr lang="en-US" sz="1400" b="1" dirty="0">
                    <a:solidFill>
                      <a:srgbClr val="333333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solidFill>
                      <a:srgbClr val="333333"/>
                    </a:solidFill>
                    <a:latin typeface="Arial" charset="0"/>
                  </a:rPr>
                  <a:t>(mol/L)</a:t>
                </a:r>
              </a:p>
            </p:txBody>
          </p:sp>
        </p:grp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711BF37-DBF5-4EDD-8362-BFC8555BD945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665162"/>
              <a:ext cx="3657600" cy="3268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08EC517D-608E-4280-878E-5F1E03B5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5589240"/>
            <a:ext cx="3733800" cy="935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 tIns="118800" rIns="126000" bIns="118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t = 0 s 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0,88/280 = 3,1</a:t>
            </a:r>
            <a:r>
              <a:rPr lang="en-US" sz="1800" b="1" dirty="0">
                <a:latin typeface="Arial" charset="0"/>
                <a:cs typeface="Arial" charset="0"/>
              </a:rPr>
              <a:t>·10</a:t>
            </a:r>
            <a:r>
              <a:rPr lang="en-US" sz="1800" b="1" baseline="30000" dirty="0">
                <a:latin typeface="Arial" charset="0"/>
                <a:cs typeface="Arial" charset="0"/>
              </a:rPr>
              <a:t>-3 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molL</a:t>
            </a:r>
            <a:r>
              <a:rPr lang="en-US" sz="1800" b="1" baseline="30000" dirty="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800" b="1" baseline="30000" dirty="0">
                <a:solidFill>
                  <a:srgbClr val="FF0000"/>
                </a:solidFill>
                <a:latin typeface="Arial" charset="0"/>
              </a:rPr>
              <a:t>-1-</a:t>
            </a:r>
            <a:endParaRPr lang="nl-NL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779C329-E480-4F3D-9B64-829089F0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2" y="5589240"/>
            <a:ext cx="3733800" cy="935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 tIns="118800" rIns="126000" bIns="118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t = 300 s 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0,63/570 = 1,1</a:t>
            </a:r>
            <a:r>
              <a:rPr lang="en-US" sz="1800" b="1" dirty="0">
                <a:latin typeface="Arial" charset="0"/>
                <a:cs typeface="Arial" charset="0"/>
              </a:rPr>
              <a:t>·10</a:t>
            </a:r>
            <a:r>
              <a:rPr lang="en-US" sz="1800" b="1" baseline="30000" dirty="0">
                <a:latin typeface="Arial" charset="0"/>
                <a:cs typeface="Arial" charset="0"/>
              </a:rPr>
              <a:t>-3 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molL</a:t>
            </a:r>
            <a:r>
              <a:rPr lang="en-US" sz="1800" b="1" baseline="30000" dirty="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800" b="1" baseline="30000" dirty="0">
                <a:solidFill>
                  <a:srgbClr val="FF0000"/>
                </a:solidFill>
                <a:latin typeface="Arial" charset="0"/>
              </a:rPr>
              <a:t>-1</a:t>
            </a:r>
            <a:endParaRPr lang="nl-NL" sz="1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077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Explo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2048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844000" y="2132856"/>
            <a:ext cx="3456384" cy="14351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62000" tIns="118800" rIns="126000" bIns="118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 t = 0 s 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 3,1</a:t>
            </a:r>
            <a:r>
              <a:rPr lang="en-US" sz="1800" b="1" dirty="0">
                <a:latin typeface="Arial" charset="0"/>
                <a:cs typeface="Arial" charset="0"/>
              </a:rPr>
              <a:t>·10</a:t>
            </a:r>
            <a:r>
              <a:rPr lang="en-US" sz="1800" b="1" baseline="30000" dirty="0">
                <a:latin typeface="Arial" charset="0"/>
                <a:cs typeface="Arial" charset="0"/>
              </a:rPr>
              <a:t>-3 </a:t>
            </a:r>
            <a:r>
              <a:rPr lang="en-US" sz="1800" b="1" dirty="0">
                <a:latin typeface="Arial" charset="0"/>
              </a:rPr>
              <a:t>  </a:t>
            </a:r>
            <a:r>
              <a:rPr lang="en-US" sz="400" b="1" dirty="0">
                <a:latin typeface="Arial" charset="0"/>
              </a:rPr>
              <a:t>            </a:t>
            </a:r>
            <a:r>
              <a:rPr lang="en-US" sz="200" b="1" dirty="0">
                <a:latin typeface="Arial" charset="0"/>
              </a:rPr>
              <a:t>     </a:t>
            </a:r>
            <a:r>
              <a:rPr lang="en-US" sz="100" b="1" dirty="0">
                <a:latin typeface="Arial" charset="0"/>
              </a:rPr>
              <a:t>          </a:t>
            </a:r>
            <a:r>
              <a:rPr lang="en-US" sz="1800" b="1" dirty="0">
                <a:latin typeface="Arial" charset="0"/>
              </a:rPr>
              <a:t>mol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1800" b="1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1800" b="1" baseline="-25000" dirty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en-US" sz="2000" b="1" dirty="0">
                <a:latin typeface="Arial" charset="0"/>
              </a:rPr>
              <a:t>/</a:t>
            </a:r>
            <a:r>
              <a:rPr lang="en-US" sz="1800" b="1" dirty="0">
                <a:latin typeface="Arial" charset="0"/>
              </a:rPr>
              <a:t>L,s</a:t>
            </a:r>
          </a:p>
          <a:p>
            <a:pPr>
              <a:spcBef>
                <a:spcPts val="1400"/>
              </a:spcBef>
            </a:pPr>
            <a:endParaRPr lang="en-US" sz="1800" b="1" dirty="0">
              <a:latin typeface="Arial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B6CE4F-6146-4622-91C7-14882EBE5655}"/>
              </a:ext>
            </a:extLst>
          </p:cNvPr>
          <p:cNvSpPr txBox="1"/>
          <p:nvPr/>
        </p:nvSpPr>
        <p:spPr>
          <a:xfrm>
            <a:off x="1259632" y="1382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7805799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844000" y="2132856"/>
            <a:ext cx="3456384" cy="1440249"/>
          </a:xfrm>
          <a:prstGeom prst="rect">
            <a:avLst/>
          </a:prstGeom>
          <a:solidFill>
            <a:srgbClr val="C6D9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62000" tIns="118800" rIns="126000" bIns="118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 t = 0 s 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 3,1</a:t>
            </a:r>
            <a:r>
              <a:rPr lang="en-US" sz="1800" b="1" dirty="0">
                <a:latin typeface="Arial" charset="0"/>
                <a:cs typeface="Arial" charset="0"/>
              </a:rPr>
              <a:t>·10</a:t>
            </a:r>
            <a:r>
              <a:rPr lang="en-US" sz="1800" b="1" baseline="30000" dirty="0">
                <a:latin typeface="Arial" charset="0"/>
                <a:cs typeface="Arial" charset="0"/>
              </a:rPr>
              <a:t>-3 </a:t>
            </a:r>
            <a:r>
              <a:rPr lang="en-US" sz="1600" dirty="0">
                <a:latin typeface="Arial" charset="0"/>
                <a:cs typeface="Arial" charset="0"/>
              </a:rPr>
              <a:t>x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en-US" sz="1800" b="1" dirty="0">
                <a:latin typeface="Arial" charset="0"/>
              </a:rPr>
              <a:t>mol </a:t>
            </a:r>
            <a:r>
              <a:rPr lang="en-US" sz="1800" b="1" dirty="0">
                <a:solidFill>
                  <a:srgbClr val="C6D9F1"/>
                </a:solidFill>
                <a:latin typeface="Arial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18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1" baseline="-25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/</a:t>
            </a:r>
            <a:r>
              <a:rPr lang="en-US" sz="1800" b="1" dirty="0">
                <a:latin typeface="Arial" charset="0"/>
              </a:rPr>
              <a:t> L,s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    16 </a:t>
            </a:r>
            <a:r>
              <a:rPr lang="en-US" b="1" dirty="0">
                <a:latin typeface="Arial" charset="0"/>
                <a:cs typeface="Arial" charset="0"/>
              </a:rPr>
              <a:t>· 10</a:t>
            </a:r>
            <a:r>
              <a:rPr lang="en-US" b="1" baseline="30000" dirty="0">
                <a:latin typeface="Arial" charset="0"/>
                <a:cs typeface="Arial" charset="0"/>
              </a:rPr>
              <a:t>- 3 </a:t>
            </a:r>
            <a:r>
              <a:rPr lang="en-US" sz="400" b="1" baseline="30000" dirty="0">
                <a:latin typeface="Arial" charset="0"/>
                <a:cs typeface="Arial" charset="0"/>
              </a:rPr>
              <a:t>       </a:t>
            </a:r>
            <a:r>
              <a:rPr lang="en-US" b="1" dirty="0">
                <a:latin typeface="Arial" charset="0"/>
              </a:rPr>
              <a:t>mol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C</a:t>
            </a:r>
            <a:r>
              <a:rPr lang="en-US" b="1" dirty="0">
                <a:latin typeface="Arial" charset="0"/>
              </a:rPr>
              <a:t>O</a:t>
            </a:r>
            <a:r>
              <a:rPr lang="en-US" b="1" baseline="-25000" dirty="0">
                <a:latin typeface="Arial" charset="0"/>
              </a:rPr>
              <a:t>2 </a:t>
            </a:r>
            <a:r>
              <a:rPr lang="en-US" sz="2000" b="1" dirty="0">
                <a:latin typeface="Arial" charset="0"/>
              </a:rPr>
              <a:t>/</a:t>
            </a:r>
            <a:r>
              <a:rPr lang="en-US" b="1" dirty="0">
                <a:latin typeface="Arial" charset="0"/>
              </a:rPr>
              <a:t> L,s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216033-71C8-49CF-BD26-F780266E3AFD}"/>
              </a:ext>
            </a:extLst>
          </p:cNvPr>
          <p:cNvSpPr txBox="1"/>
          <p:nvPr/>
        </p:nvSpPr>
        <p:spPr>
          <a:xfrm>
            <a:off x="1259632" y="1382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73961233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844000" y="2132856"/>
            <a:ext cx="3456384" cy="1440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62000" tIns="118800" rIns="126000" bIns="118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 t = 0 s 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 3,1</a:t>
            </a:r>
            <a:r>
              <a:rPr lang="en-US" sz="1800" b="1" dirty="0">
                <a:latin typeface="Arial" charset="0"/>
                <a:cs typeface="Arial" charset="0"/>
              </a:rPr>
              <a:t>·10</a:t>
            </a:r>
            <a:r>
              <a:rPr lang="en-US" sz="1800" b="1" baseline="30000" dirty="0">
                <a:latin typeface="Arial" charset="0"/>
                <a:cs typeface="Arial" charset="0"/>
              </a:rPr>
              <a:t>-3 </a:t>
            </a:r>
            <a:r>
              <a:rPr lang="en-US" sz="1600" dirty="0">
                <a:latin typeface="Arial" charset="0"/>
                <a:cs typeface="Arial" charset="0"/>
              </a:rPr>
              <a:t>x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3 </a:t>
            </a:r>
            <a:r>
              <a:rPr lang="en-US" sz="1800" b="1" dirty="0">
                <a:latin typeface="Arial" charset="0"/>
              </a:rPr>
              <a:t>mol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CO</a:t>
            </a:r>
            <a:r>
              <a:rPr lang="en-US" sz="18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1" baseline="-25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/</a:t>
            </a:r>
            <a:r>
              <a:rPr lang="en-US" sz="1800" b="1" dirty="0">
                <a:latin typeface="Arial" charset="0"/>
              </a:rPr>
              <a:t> L,s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S =     9,3</a:t>
            </a:r>
            <a:r>
              <a:rPr lang="en-US" b="1" dirty="0">
                <a:latin typeface="Arial" charset="0"/>
                <a:cs typeface="Arial" charset="0"/>
              </a:rPr>
              <a:t>· 10</a:t>
            </a:r>
            <a:r>
              <a:rPr lang="en-US" b="1" baseline="30000" dirty="0">
                <a:latin typeface="Arial" charset="0"/>
                <a:cs typeface="Arial" charset="0"/>
              </a:rPr>
              <a:t>- 3 </a:t>
            </a:r>
            <a:r>
              <a:rPr lang="en-US" sz="400" b="1" baseline="30000" dirty="0">
                <a:latin typeface="Arial" charset="0"/>
                <a:cs typeface="Arial" charset="0"/>
              </a:rPr>
              <a:t>       </a:t>
            </a:r>
            <a:r>
              <a:rPr lang="en-US" b="1" dirty="0">
                <a:latin typeface="Arial" charset="0"/>
              </a:rPr>
              <a:t>mol CO</a:t>
            </a:r>
            <a:r>
              <a:rPr lang="en-US" b="1" baseline="-25000" dirty="0">
                <a:latin typeface="Arial" charset="0"/>
              </a:rPr>
              <a:t>2 </a:t>
            </a:r>
            <a:r>
              <a:rPr lang="en-US" sz="2000" b="1" dirty="0">
                <a:latin typeface="Arial" charset="0"/>
              </a:rPr>
              <a:t>/</a:t>
            </a:r>
            <a:r>
              <a:rPr lang="en-US" b="1" dirty="0">
                <a:latin typeface="Arial" charset="0"/>
              </a:rPr>
              <a:t> L,s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216033-71C8-49CF-BD26-F780266E3AFD}"/>
              </a:ext>
            </a:extLst>
          </p:cNvPr>
          <p:cNvSpPr txBox="1"/>
          <p:nvPr/>
        </p:nvSpPr>
        <p:spPr>
          <a:xfrm>
            <a:off x="1259632" y="1382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0474212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/>
        </p:nvGrpSpPr>
        <p:grpSpPr>
          <a:xfrm>
            <a:off x="752950" y="332656"/>
            <a:ext cx="7452320" cy="1458647"/>
            <a:chOff x="1691680" y="5381840"/>
            <a:chExt cx="7452320" cy="145864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" r="71119" b="67113"/>
            <a:stretch/>
          </p:blipFill>
          <p:spPr>
            <a:xfrm>
              <a:off x="1691680" y="5400327"/>
              <a:ext cx="1656185" cy="144016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7" t="68872"/>
            <a:stretch/>
          </p:blipFill>
          <p:spPr>
            <a:xfrm>
              <a:off x="4635624" y="5381840"/>
              <a:ext cx="3677177" cy="136314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3" t="42753" r="60804" b="44092"/>
            <a:stretch/>
          </p:blipFill>
          <p:spPr>
            <a:xfrm>
              <a:off x="3986462" y="5684122"/>
              <a:ext cx="648073" cy="57606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7" t="6578" r="17484" b="81912"/>
            <a:stretch/>
          </p:blipFill>
          <p:spPr>
            <a:xfrm>
              <a:off x="8207896" y="5720126"/>
              <a:ext cx="936104" cy="50405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6" t="41109" r="71118" b="45736"/>
            <a:stretch/>
          </p:blipFill>
          <p:spPr>
            <a:xfrm>
              <a:off x="3339478" y="5649383"/>
              <a:ext cx="288031" cy="57606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3598480" y="5706582"/>
              <a:ext cx="469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 2</a:t>
              </a: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4688123" y="5514954"/>
              <a:ext cx="720080" cy="4103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9498701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6981161" cy="4379092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752950" y="332656"/>
            <a:ext cx="7452320" cy="1458647"/>
            <a:chOff x="1691680" y="5381840"/>
            <a:chExt cx="7452320" cy="145864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" r="71119" b="67113"/>
            <a:stretch/>
          </p:blipFill>
          <p:spPr>
            <a:xfrm>
              <a:off x="1691680" y="5400327"/>
              <a:ext cx="1656185" cy="144016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7" t="68872"/>
            <a:stretch/>
          </p:blipFill>
          <p:spPr>
            <a:xfrm>
              <a:off x="4635624" y="5381840"/>
              <a:ext cx="3677177" cy="136314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3" t="42753" r="60804" b="44092"/>
            <a:stretch/>
          </p:blipFill>
          <p:spPr>
            <a:xfrm>
              <a:off x="3986462" y="5684122"/>
              <a:ext cx="648073" cy="57606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7" t="6578" r="17484" b="81912"/>
            <a:stretch/>
          </p:blipFill>
          <p:spPr>
            <a:xfrm>
              <a:off x="8207896" y="5720126"/>
              <a:ext cx="936104" cy="50405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6" t="41109" r="71118" b="45736"/>
            <a:stretch/>
          </p:blipFill>
          <p:spPr>
            <a:xfrm>
              <a:off x="3339478" y="5649383"/>
              <a:ext cx="288031" cy="57606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3598480" y="5706582"/>
              <a:ext cx="469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 2</a:t>
              </a: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4688123" y="5514954"/>
              <a:ext cx="720080" cy="4103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683611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b="67113"/>
          <a:stretch/>
        </p:blipFill>
        <p:spPr>
          <a:xfrm>
            <a:off x="1259632" y="2276872"/>
            <a:ext cx="6621121" cy="1440160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752950" y="332656"/>
            <a:ext cx="7452320" cy="1458647"/>
            <a:chOff x="1691680" y="5381840"/>
            <a:chExt cx="7452320" cy="145864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" r="71119" b="67113"/>
            <a:stretch/>
          </p:blipFill>
          <p:spPr>
            <a:xfrm>
              <a:off x="1691680" y="5400327"/>
              <a:ext cx="1656185" cy="144016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7" t="68872"/>
            <a:stretch/>
          </p:blipFill>
          <p:spPr>
            <a:xfrm>
              <a:off x="4635624" y="5381840"/>
              <a:ext cx="3677177" cy="136314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3" t="42753" r="60804" b="44092"/>
            <a:stretch/>
          </p:blipFill>
          <p:spPr>
            <a:xfrm>
              <a:off x="3986462" y="5684122"/>
              <a:ext cx="648073" cy="57606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7" t="6578" r="17484" b="81912"/>
            <a:stretch/>
          </p:blipFill>
          <p:spPr>
            <a:xfrm>
              <a:off x="8207896" y="5720126"/>
              <a:ext cx="936104" cy="50405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6" t="41109" r="71118" b="45736"/>
            <a:stretch/>
          </p:blipFill>
          <p:spPr>
            <a:xfrm>
              <a:off x="3339478" y="5649383"/>
              <a:ext cx="288031" cy="57606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3598480" y="5706582"/>
              <a:ext cx="469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 2</a:t>
              </a: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4688123" y="5514954"/>
              <a:ext cx="720080" cy="4103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7763363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b="67113"/>
          <a:stretch/>
        </p:blipFill>
        <p:spPr>
          <a:xfrm>
            <a:off x="1259632" y="2276872"/>
            <a:ext cx="6621121" cy="1440160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752950" y="332656"/>
            <a:ext cx="7452320" cy="1458647"/>
            <a:chOff x="1691680" y="5381840"/>
            <a:chExt cx="7452320" cy="145864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" r="71119" b="67113"/>
            <a:stretch/>
          </p:blipFill>
          <p:spPr>
            <a:xfrm>
              <a:off x="1691680" y="5400327"/>
              <a:ext cx="1656185" cy="144016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7" t="68872"/>
            <a:stretch/>
          </p:blipFill>
          <p:spPr>
            <a:xfrm>
              <a:off x="4635624" y="5381840"/>
              <a:ext cx="3677177" cy="136314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3" t="42753" r="60804" b="44092"/>
            <a:stretch/>
          </p:blipFill>
          <p:spPr>
            <a:xfrm>
              <a:off x="3986462" y="5684122"/>
              <a:ext cx="648073" cy="57606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7" t="6578" r="17484" b="81912"/>
            <a:stretch/>
          </p:blipFill>
          <p:spPr>
            <a:xfrm>
              <a:off x="8207896" y="5720126"/>
              <a:ext cx="936104" cy="50405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6" t="41109" r="71118" b="45736"/>
            <a:stretch/>
          </p:blipFill>
          <p:spPr>
            <a:xfrm>
              <a:off x="3339478" y="5649383"/>
              <a:ext cx="288031" cy="57606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3598480" y="5706582"/>
              <a:ext cx="469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 2</a:t>
              </a: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4688123" y="5514954"/>
              <a:ext cx="720080" cy="4103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4563FD5D-EC27-FE3B-95D6-A03BC9CD6332}"/>
              </a:ext>
            </a:extLst>
          </p:cNvPr>
          <p:cNvGrpSpPr/>
          <p:nvPr/>
        </p:nvGrpSpPr>
        <p:grpSpPr>
          <a:xfrm>
            <a:off x="1259632" y="4202601"/>
            <a:ext cx="5112567" cy="1440200"/>
            <a:chOff x="1259587" y="2276872"/>
            <a:chExt cx="5112567" cy="1440200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7695D39-1E7D-917A-6E0C-CF5BD07E3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" r="71119" b="67113"/>
            <a:stretch/>
          </p:blipFill>
          <p:spPr>
            <a:xfrm>
              <a:off x="1259587" y="2276872"/>
              <a:ext cx="1656232" cy="1440200"/>
            </a:xfrm>
            <a:prstGeom prst="rect">
              <a:avLst/>
            </a:prstGeom>
          </p:spPr>
        </p:pic>
        <p:sp>
          <p:nvSpPr>
            <p:cNvPr id="13" name="Vierkante haak links 12">
              <a:extLst>
                <a:ext uri="{FF2B5EF4-FFF2-40B4-BE49-F238E27FC236}">
                  <a16:creationId xmlns:a16="http://schemas.microsoft.com/office/drawing/2014/main" id="{F3BD1D47-5BA0-9F2B-19CC-FCEA6DF888ED}"/>
                </a:ext>
              </a:extLst>
            </p:cNvPr>
            <p:cNvSpPr/>
            <p:nvPr/>
          </p:nvSpPr>
          <p:spPr>
            <a:xfrm>
              <a:off x="1259629" y="2276872"/>
              <a:ext cx="144019" cy="1224136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ierkante haak rechts 13">
              <a:extLst>
                <a:ext uri="{FF2B5EF4-FFF2-40B4-BE49-F238E27FC236}">
                  <a16:creationId xmlns:a16="http://schemas.microsoft.com/office/drawing/2014/main" id="{AC79D8F4-9718-2510-EB4D-436F3EAA67E9}"/>
                </a:ext>
              </a:extLst>
            </p:cNvPr>
            <p:cNvSpPr/>
            <p:nvPr/>
          </p:nvSpPr>
          <p:spPr>
            <a:xfrm>
              <a:off x="2771800" y="2276872"/>
              <a:ext cx="144019" cy="1224136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A0C1872-BEC0-EA49-1C7A-D63989128C82}"/>
                </a:ext>
              </a:extLst>
            </p:cNvPr>
            <p:cNvSpPr txBox="1"/>
            <p:nvPr/>
          </p:nvSpPr>
          <p:spPr>
            <a:xfrm>
              <a:off x="3099627" y="2627620"/>
              <a:ext cx="3272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bepaalt de reactiesnelheid.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70204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801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Blasting frankfu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" b="-1"/>
          <a:stretch/>
        </p:blipFill>
        <p:spPr bwMode="auto">
          <a:xfrm>
            <a:off x="0" y="1923690"/>
            <a:ext cx="9226025" cy="48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575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dietistenpraktijkaliceroest.nl/images/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827369" cy="3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831" y="1847696"/>
            <a:ext cx="2188754" cy="25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883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dietistenpraktijkaliceroest.nl/images/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827369" cy="3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831" y="1847696"/>
            <a:ext cx="2188754" cy="25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Pictures\appel 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95" y="1702947"/>
            <a:ext cx="2765425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Paul\Pictures\Appel2.jpg">
            <a:extLst>
              <a:ext uri="{FF2B5EF4-FFF2-40B4-BE49-F238E27FC236}">
                <a16:creationId xmlns:a16="http://schemas.microsoft.com/office/drawing/2014/main" id="{D410FFBF-3962-4EFD-8BA2-07658BAF5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21397"/>
          <a:stretch/>
        </p:blipFill>
        <p:spPr bwMode="auto">
          <a:xfrm>
            <a:off x="1505527" y="1087074"/>
            <a:ext cx="2687782" cy="36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8B2B42-533E-4A01-A11B-FB9146823704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soort beginstof</a:t>
            </a:r>
          </a:p>
        </p:txBody>
      </p:sp>
    </p:spTree>
    <p:extLst>
      <p:ext uri="{BB962C8B-B14F-4D97-AF65-F5344CB8AC3E}">
        <p14:creationId xmlns:p14="http://schemas.microsoft.com/office/powerpoint/2010/main" val="359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58" y="1911507"/>
            <a:ext cx="3945765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alm-Forel-grootha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25"/>
            <a:ext cx="3947018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871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58" y="1911507"/>
            <a:ext cx="3945765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alm-Forel-groothand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25"/>
            <a:ext cx="3947018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19672" y="170605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-10</a:t>
            </a:r>
            <a:r>
              <a:rPr lang="nl-NL" sz="3200" baseline="30000" dirty="0"/>
              <a:t>o</a:t>
            </a:r>
            <a:r>
              <a:rPr lang="nl-NL" sz="3200" dirty="0"/>
              <a:t> C</a:t>
            </a:r>
          </a:p>
        </p:txBody>
      </p:sp>
      <p:sp>
        <p:nvSpPr>
          <p:cNvPr id="3" name="Rechthoek 2"/>
          <p:cNvSpPr/>
          <p:nvPr/>
        </p:nvSpPr>
        <p:spPr>
          <a:xfrm>
            <a:off x="5651192" y="1667761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dirty="0">
                <a:solidFill>
                  <a:prstClr val="black"/>
                </a:solidFill>
              </a:rPr>
              <a:t>     20</a:t>
            </a:r>
            <a:r>
              <a:rPr lang="nl-NL" sz="3200" baseline="30000" dirty="0">
                <a:solidFill>
                  <a:prstClr val="black"/>
                </a:solidFill>
              </a:rPr>
              <a:t>o</a:t>
            </a:r>
            <a:r>
              <a:rPr lang="nl-NL" sz="3200" dirty="0">
                <a:solidFill>
                  <a:prstClr val="black"/>
                </a:solidFill>
              </a:rPr>
              <a:t> C</a:t>
            </a:r>
          </a:p>
        </p:txBody>
      </p:sp>
      <p:pic>
        <p:nvPicPr>
          <p:cNvPr id="4" name="Picture 2" descr="C:\Users\Paul\Pictures\vis vers.jpg">
            <a:extLst>
              <a:ext uri="{FF2B5EF4-FFF2-40B4-BE49-F238E27FC236}">
                <a16:creationId xmlns:a16="http://schemas.microsoft.com/office/drawing/2014/main" id="{188A884E-1FF4-8F3C-3EEF-87230E47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6" y="2204864"/>
            <a:ext cx="44148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7EF7EB-BB29-F4C6-C235-D40D868B2811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temperatuur</a:t>
            </a:r>
          </a:p>
        </p:txBody>
      </p:sp>
    </p:spTree>
    <p:extLst>
      <p:ext uri="{BB962C8B-B14F-4D97-AF65-F5344CB8AC3E}">
        <p14:creationId xmlns:p14="http://schemas.microsoft.com/office/powerpoint/2010/main" val="28700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24416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  <a:r>
                        <a:rPr lang="nl-NL" baseline="30000" dirty="0"/>
                        <a:t>o </a:t>
                      </a:r>
                      <a:r>
                        <a:rPr lang="nl-NL" baseline="0" dirty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20</a:t>
                      </a:r>
                      <a:r>
                        <a:rPr lang="nl-NL" baseline="30000" dirty="0"/>
                        <a:t>o </a:t>
                      </a:r>
                      <a:r>
                        <a:rPr lang="nl-NL" baseline="0" dirty="0"/>
                        <a:t>C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32.768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262.144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2.097.152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547664" y="6206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  Toename aantal bacteriën </a:t>
            </a:r>
          </a:p>
        </p:txBody>
      </p:sp>
    </p:spTree>
    <p:extLst>
      <p:ext uri="{BB962C8B-B14F-4D97-AF65-F5344CB8AC3E}">
        <p14:creationId xmlns:p14="http://schemas.microsoft.com/office/powerpoint/2010/main" val="19543720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799</Words>
  <Application>Microsoft Office PowerPoint</Application>
  <PresentationFormat>Diavoorstelling (4:3)</PresentationFormat>
  <Paragraphs>195</Paragraphs>
  <Slides>37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Lucy</dc:creator>
  <cp:lastModifiedBy>Paul Boddeke</cp:lastModifiedBy>
  <cp:revision>224</cp:revision>
  <dcterms:created xsi:type="dcterms:W3CDTF">2012-10-06T19:41:18Z</dcterms:created>
  <dcterms:modified xsi:type="dcterms:W3CDTF">2023-05-01T13:55:57Z</dcterms:modified>
</cp:coreProperties>
</file>